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6" r:id="rId3"/>
    <p:sldId id="316" r:id="rId4"/>
    <p:sldId id="317" r:id="rId5"/>
    <p:sldId id="318" r:id="rId6"/>
    <p:sldId id="319" r:id="rId7"/>
    <p:sldId id="313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A9C1F-D636-4500-A922-517CC4FD2A53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F44B6B-24AD-438F-88D5-D9EFEC08A6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784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07" y="0"/>
            <a:ext cx="12192000" cy="6858000"/>
          </a:xfrm>
          <a:prstGeom prst="rect">
            <a:avLst/>
          </a:prstGeom>
        </p:spPr>
      </p:pic>
      <p:cxnSp>
        <p:nvCxnSpPr>
          <p:cNvPr id="6" name="直接连接符 5"/>
          <p:cNvCxnSpPr>
            <a:cxnSpLocks/>
          </p:cNvCxnSpPr>
          <p:nvPr userDrawn="1"/>
        </p:nvCxnSpPr>
        <p:spPr>
          <a:xfrm>
            <a:off x="0" y="708148"/>
            <a:ext cx="1219023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12" descr="中英文横排组合最终稿">
            <a:extLst>
              <a:ext uri="{FF2B5EF4-FFF2-40B4-BE49-F238E27FC236}">
                <a16:creationId xmlns:a16="http://schemas.microsoft.com/office/drawing/2014/main" id="{9BAB6A00-E7CB-4CBC-9318-38A5B7316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279" y="104504"/>
            <a:ext cx="3809721" cy="557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013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99AAE5-E6A5-4022-8D44-5AFA86B73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1B6F2FE-25B9-4DE2-8F61-F11C566637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508109E-B555-4E13-B68B-1229873B9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36FE041-9945-48C0-A51A-590BEDD417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69CCEC1-1C4B-4D90-A077-E07E2A4590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B71532B-4623-4FD8-8220-6DA058952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486B4E4-2041-4A8E-B990-2EFFC96EA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1B9079D-AF7E-4213-847A-37F95DBBD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163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324C34-19C7-4E5C-88E6-142002EAB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00C25D7-88AD-4EA1-919E-C0F54C701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4AD7D76-CFFD-4FA7-A390-1C857466E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0640613-BF81-4711-9303-BBA95DF9E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1311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E31C5DA-9312-4DCD-91D1-9D48895AD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932081B-801D-4A6B-B536-FC0B78706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1D59616-6655-4670-942F-3941B01B3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5970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399A06-EC86-48F4-A31A-8C98A08BD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F07A100-7387-4061-8955-2A747B80A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93654D1-6835-4E87-84F5-876073FD3C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268E0F7-90DF-427F-BF66-49B64340F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328896B-D48E-4A10-8D4C-9B75A7514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9ECB1C5-AF13-41BE-9169-5187E8976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312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1B785E-AF4C-4E79-AD05-573D73069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D9DD350-7192-4F16-B599-0636206F88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72D8CA4-5F56-4588-92A1-D82520CCB7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96F2943-7F5C-45D4-AFE6-74282ADF1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AD617E1-309C-4474-9CA9-4C5F7EA37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B93E82C-88C9-42BC-AB4B-B3782007D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401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16C414-4E38-4B7F-9986-97D3E1E1D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551BC05-4CEB-4E87-9D25-F3457F3334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753B2C3-F59A-4D76-BE1E-94B48CFC4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D0A476-E6C1-4023-9733-13F737C60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B5D34A5-2EBC-4B41-8391-D8E21B2C4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672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FDE6F04-CEE8-4A4F-A152-E2BF4AD924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20FB339-D911-4E27-8A11-740F4157B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5422238-2DD2-4AE1-86FF-A1A229DB3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BC2582F-DF8A-4FCA-9D78-FE8D3622C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F5A9F4-9FFD-47A1-BE95-AF18AA521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67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07" y="0"/>
            <a:ext cx="12192000" cy="6858000"/>
          </a:xfrm>
          <a:prstGeom prst="rect">
            <a:avLst/>
          </a:prstGeom>
        </p:spPr>
      </p:pic>
      <p:cxnSp>
        <p:nvCxnSpPr>
          <p:cNvPr id="6" name="直接连接符 5"/>
          <p:cNvCxnSpPr>
            <a:cxnSpLocks/>
          </p:cNvCxnSpPr>
          <p:nvPr userDrawn="1"/>
        </p:nvCxnSpPr>
        <p:spPr>
          <a:xfrm>
            <a:off x="0" y="708148"/>
            <a:ext cx="1219023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extLst>
              <a:ext uri="{FF2B5EF4-FFF2-40B4-BE49-F238E27FC236}">
                <a16:creationId xmlns:a16="http://schemas.microsoft.com/office/drawing/2014/main" id="{4BAEC082-27E9-449F-B784-A91DE4D4503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22850" y="32538"/>
            <a:ext cx="3273491" cy="675610"/>
          </a:xfrm>
          <a:prstGeom prst="rect">
            <a:avLst/>
          </a:prstGeom>
          <a:solidFill>
            <a:srgbClr val="F3F3F4"/>
          </a:solidFill>
        </p:spPr>
      </p:pic>
    </p:spTree>
    <p:extLst>
      <p:ext uri="{BB962C8B-B14F-4D97-AF65-F5344CB8AC3E}">
        <p14:creationId xmlns:p14="http://schemas.microsoft.com/office/powerpoint/2010/main" val="1700837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17"/>
          <a:stretch>
            <a:fillRect/>
          </a:stretch>
        </p:blipFill>
        <p:spPr>
          <a:xfrm>
            <a:off x="0" y="0"/>
            <a:ext cx="12192000" cy="543039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86C9D6D9-53FD-47F9-95A8-055ABAB5DA0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2534" y="5162550"/>
            <a:ext cx="3876675" cy="800100"/>
          </a:xfrm>
          <a:prstGeom prst="rect">
            <a:avLst/>
          </a:prstGeom>
          <a:solidFill>
            <a:srgbClr val="F3F3F4"/>
          </a:solidFill>
        </p:spPr>
      </p:pic>
    </p:spTree>
    <p:extLst>
      <p:ext uri="{BB962C8B-B14F-4D97-AF65-F5344CB8AC3E}">
        <p14:creationId xmlns:p14="http://schemas.microsoft.com/office/powerpoint/2010/main" val="1882830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17"/>
          <a:stretch>
            <a:fillRect/>
          </a:stretch>
        </p:blipFill>
        <p:spPr>
          <a:xfrm>
            <a:off x="0" y="0"/>
            <a:ext cx="12192000" cy="5430397"/>
          </a:xfrm>
          <a:prstGeom prst="rect">
            <a:avLst/>
          </a:prstGeom>
        </p:spPr>
      </p:pic>
      <p:pic>
        <p:nvPicPr>
          <p:cNvPr id="4" name="Picture 12" descr="中英文横排组合最终稿">
            <a:extLst>
              <a:ext uri="{FF2B5EF4-FFF2-40B4-BE49-F238E27FC236}">
                <a16:creationId xmlns:a16="http://schemas.microsoft.com/office/drawing/2014/main" id="{A0973862-C623-44D2-9A65-58B4D4706E7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11297" y="5275698"/>
            <a:ext cx="4866834" cy="7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5378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123851-17AC-47FD-B6E6-711CA7E1F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52B7ECF-86AF-4A03-94AF-F9492CA77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589B26D-E9F8-4248-94E1-A25701B43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9973F84-F78C-4D9B-B1F8-F64450ABF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24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41341C-AF68-4F1C-86D9-1DE8494155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139AC5E-30DD-4006-89C0-5FEAF6E5ED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D37D2A5-E7CC-4307-AFD8-396DAF819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88440D-CE80-4EA1-A477-050964B6C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884BF42-00BD-4425-9BF1-17423FC64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034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BC9CCF-EC9F-438E-AA8D-21AFF5DAB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8C11548-BE73-44D2-B35B-73515193E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330C281-09E9-4F00-99AF-1E4CA19F6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F1E424C-7A68-4344-BC36-C92054956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F303D1C-E5B5-40AC-AE08-D5687131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287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71588A-EB6E-44CA-AB6E-9D6658C85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CA3D34F-8828-47E4-AE71-DC1F354951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C512DC-AFAA-442A-8FB2-AAF6ACA21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2E0715-EC41-4095-8EF8-D997F6C79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29603EC-FFC1-4FEF-8846-54645605F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915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21875C-7DF6-4B83-A42A-350E68300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38A3FC2-4252-481C-AA53-DE8028FE1F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613F9B1-E7E3-4B8F-9924-946ECDE0C3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6EAF227-70EB-462A-91B8-C19EC9BC3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C93FEFE-5766-466C-A3C1-609537237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87122E3-D533-46C7-9990-CE1B7DDA0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993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B9B840B-4B63-461B-892C-17F4F7F84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6DD5996-02CC-49D0-995F-FA4889FA0E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BCAB1B8-5276-4A4A-884D-1214E8CA5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702BD6A-4D56-4872-84C7-CB170F9C7B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F6A671-5436-44D7-ABCE-DA0CBA6DF2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687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  <p:sldLayoutId id="2147483664" r:id="rId3"/>
    <p:sldLayoutId id="2147483661" r:id="rId4"/>
    <p:sldLayoutId id="2147483662" r:id="rId5"/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方正黑体_GBK" panose="03000509000000000000" pitchFamily="65" charset="-122"/>
          <a:ea typeface="方正黑体_GBK" panose="03000509000000000000" pitchFamily="65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方正黑体_GBK" panose="03000509000000000000" pitchFamily="65" charset="-122"/>
          <a:ea typeface="方正黑体_GBK" panose="03000509000000000000" pitchFamily="65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方正楷体_GBK" panose="03000509000000000000" pitchFamily="65" charset="-122"/>
          <a:ea typeface="方正楷体_GBK" panose="03000509000000000000" pitchFamily="65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方正楷体_GBK" panose="03000509000000000000" pitchFamily="65" charset="-122"/>
          <a:ea typeface="方正楷体_GBK" panose="03000509000000000000" pitchFamily="65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DECE70-BBAC-48C2-8FD8-07268BC8999B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3048000" y="1122363"/>
            <a:ext cx="9144000" cy="2387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/>
              <a:t>拓展知识</a:t>
            </a:r>
            <a:br>
              <a:rPr lang="en-US" altLang="zh-CN" dirty="0"/>
            </a:br>
            <a:r>
              <a:rPr lang="zh-CN" altLang="en-US" dirty="0"/>
              <a:t>电动汽车的驱动形式</a:t>
            </a:r>
          </a:p>
        </p:txBody>
      </p:sp>
    </p:spTree>
    <p:extLst>
      <p:ext uri="{BB962C8B-B14F-4D97-AF65-F5344CB8AC3E}">
        <p14:creationId xmlns:p14="http://schemas.microsoft.com/office/powerpoint/2010/main" val="4127254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36863CEB-A947-4517-A646-61230F8E687B}"/>
              </a:ext>
            </a:extLst>
          </p:cNvPr>
          <p:cNvSpPr txBox="1"/>
          <p:nvPr/>
        </p:nvSpPr>
        <p:spPr>
          <a:xfrm>
            <a:off x="14068" y="225086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任务二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—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   电动汽车的驱动形式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988906"/>
            <a:ext cx="11256499" cy="96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据电机布置不同，电动汽车的驱动形式包括有传统驱动形式、电动机与驱动桥组合驱动布置形式、电动机与驱动桥集成驱动系统布置形式、轮边电动机驱动布置形式和轮毂电机。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497ADF9-B4AA-4B31-8706-A82051D38477}"/>
              </a:ext>
            </a:extLst>
          </p:cNvPr>
          <p:cNvSpPr/>
          <p:nvPr/>
        </p:nvSpPr>
        <p:spPr>
          <a:xfrm>
            <a:off x="644769" y="3060511"/>
            <a:ext cx="5451231" cy="2810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传统布置形式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此类纯电动汽车的传动机构与传统燃油汽车基本没有差异，只是采用电机替代内燃机、电池组替代燃油箱，并根据不同类型的驱动电机加装了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DC/DC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变换器或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DC/AC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逆变器和电机控制器等。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8293360-4F0F-4D16-9AD6-757196B6D73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19326" y="3429000"/>
            <a:ext cx="4827905" cy="30238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9913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36863CEB-A947-4517-A646-61230F8E687B}"/>
              </a:ext>
            </a:extLst>
          </p:cNvPr>
          <p:cNvSpPr txBox="1"/>
          <p:nvPr/>
        </p:nvSpPr>
        <p:spPr>
          <a:xfrm>
            <a:off x="14068" y="225086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任务二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—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   电动汽车的驱动形式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497ADF9-B4AA-4B31-8706-A82051D38477}"/>
              </a:ext>
            </a:extLst>
          </p:cNvPr>
          <p:cNvSpPr/>
          <p:nvPr/>
        </p:nvSpPr>
        <p:spPr>
          <a:xfrm>
            <a:off x="644770" y="2003930"/>
            <a:ext cx="4630616" cy="1886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电动机与驱动桥组合驱动布置形式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机械传动机构紧凑，传动效率较高，便于安装。但这种布置形式对驱动电动机的调速要求较高。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56F92B7-7EC4-419C-96BC-404E24906CB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5999" y="2827823"/>
            <a:ext cx="5298832" cy="36186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698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36863CEB-A947-4517-A646-61230F8E687B}"/>
              </a:ext>
            </a:extLst>
          </p:cNvPr>
          <p:cNvSpPr txBox="1"/>
          <p:nvPr/>
        </p:nvSpPr>
        <p:spPr>
          <a:xfrm>
            <a:off x="14068" y="225086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任务二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—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   电动汽车的驱动形式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497ADF9-B4AA-4B31-8706-A82051D38477}"/>
              </a:ext>
            </a:extLst>
          </p:cNvPr>
          <p:cNvSpPr/>
          <p:nvPr/>
        </p:nvSpPr>
        <p:spPr>
          <a:xfrm>
            <a:off x="644770" y="2003930"/>
            <a:ext cx="4954172" cy="1886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电动机与驱动桥集成驱动系统布置形式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把电动机、固定速比减速器和差速器集成为一个整体，并与驱动轴同轴，通过两根半轴驱动车轮。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2264B8D-C657-4728-80A5-0833ABE5852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4478" y="2838496"/>
            <a:ext cx="5523744" cy="37944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88108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36863CEB-A947-4517-A646-61230F8E687B}"/>
              </a:ext>
            </a:extLst>
          </p:cNvPr>
          <p:cNvSpPr txBox="1"/>
          <p:nvPr/>
        </p:nvSpPr>
        <p:spPr>
          <a:xfrm>
            <a:off x="14068" y="225086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任务二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—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   电动汽车的驱动形式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497ADF9-B4AA-4B31-8706-A82051D38477}"/>
              </a:ext>
            </a:extLst>
          </p:cNvPr>
          <p:cNvSpPr/>
          <p:nvPr/>
        </p:nvSpPr>
        <p:spPr>
          <a:xfrm>
            <a:off x="644770" y="2003930"/>
            <a:ext cx="4954172" cy="37333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轮边电机驱动系统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每个电机的转速可以独立地调节控制，通过电子差速器来解决左右半轴的差速问题，使得电动汽车更加灵活，在复杂的路况上可以获得更好的整车动力性能，由于采用电子差速器，传动系体积进一步减小，节省了空间，质量也进一步减轻，提高了传动效率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EAFA5DF-8710-4EBE-AB71-800FE145ED4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942" y="2550110"/>
            <a:ext cx="5948288" cy="38647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76223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36863CEB-A947-4517-A646-61230F8E687B}"/>
              </a:ext>
            </a:extLst>
          </p:cNvPr>
          <p:cNvSpPr txBox="1"/>
          <p:nvPr/>
        </p:nvSpPr>
        <p:spPr>
          <a:xfrm>
            <a:off x="14068" y="225086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任务二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—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   电动汽车的驱动形式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497ADF9-B4AA-4B31-8706-A82051D38477}"/>
              </a:ext>
            </a:extLst>
          </p:cNvPr>
          <p:cNvSpPr/>
          <p:nvPr/>
        </p:nvSpPr>
        <p:spPr>
          <a:xfrm>
            <a:off x="644770" y="2003930"/>
            <a:ext cx="4658750" cy="3271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轮毂电机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把电动机设计成饼状，直接安装在车轮的轮毂中，称这种电机为轮毂电机，电机一端直接与车轮毂固定，另一端直接安装在悬架上。此种布置形式进一步缩短了电机和车轮之间的机械传动距离，进一步节省了空间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B6CB579-3778-4858-A474-639218A5F8F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1289" y="2640250"/>
            <a:ext cx="5971393" cy="36620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96857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DDCCB506-498A-45F4-8ACD-F4360874ABED}"/>
              </a:ext>
            </a:extLst>
          </p:cNvPr>
          <p:cNvSpPr/>
          <p:nvPr/>
        </p:nvSpPr>
        <p:spPr>
          <a:xfrm>
            <a:off x="5311169" y="2967335"/>
            <a:ext cx="1569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谢谢</a:t>
            </a:r>
          </a:p>
        </p:txBody>
      </p:sp>
    </p:spTree>
    <p:extLst>
      <p:ext uri="{BB962C8B-B14F-4D97-AF65-F5344CB8AC3E}">
        <p14:creationId xmlns:p14="http://schemas.microsoft.com/office/powerpoint/2010/main" val="2188708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13512</TotalTime>
  <Words>367</Words>
  <Application>Microsoft Office PowerPoint</Application>
  <PresentationFormat>宽屏</PresentationFormat>
  <Paragraphs>23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等线</vt:lpstr>
      <vt:lpstr>方正黑体_GBK</vt:lpstr>
      <vt:lpstr>方正楷体_GBK</vt:lpstr>
      <vt:lpstr>Arial</vt:lpstr>
      <vt:lpstr>Office 主题​​</vt:lpstr>
      <vt:lpstr>拓展知识 电动汽车的驱动形式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lwk</dc:creator>
  <cp:lastModifiedBy>lwk</cp:lastModifiedBy>
  <cp:revision>110</cp:revision>
  <dcterms:created xsi:type="dcterms:W3CDTF">2020-03-16T09:44:54Z</dcterms:created>
  <dcterms:modified xsi:type="dcterms:W3CDTF">2025-09-15T01:35:12Z</dcterms:modified>
</cp:coreProperties>
</file>